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483" r:id="rId2"/>
    <p:sldId id="322" r:id="rId3"/>
    <p:sldId id="506" r:id="rId4"/>
    <p:sldId id="487" r:id="rId5"/>
    <p:sldId id="520" r:id="rId6"/>
    <p:sldId id="488" r:id="rId7"/>
    <p:sldId id="507" r:id="rId8"/>
    <p:sldId id="508" r:id="rId9"/>
    <p:sldId id="510" r:id="rId10"/>
    <p:sldId id="531" r:id="rId11"/>
    <p:sldId id="532" r:id="rId12"/>
    <p:sldId id="533" r:id="rId13"/>
    <p:sldId id="534" r:id="rId14"/>
    <p:sldId id="517" r:id="rId15"/>
    <p:sldId id="529" r:id="rId16"/>
    <p:sldId id="530" r:id="rId17"/>
    <p:sldId id="519" r:id="rId18"/>
    <p:sldId id="524" r:id="rId19"/>
    <p:sldId id="526" r:id="rId20"/>
    <p:sldId id="525" r:id="rId21"/>
    <p:sldId id="522" r:id="rId22"/>
    <p:sldId id="521" r:id="rId23"/>
    <p:sldId id="513" r:id="rId24"/>
    <p:sldId id="527" r:id="rId25"/>
    <p:sldId id="523" r:id="rId26"/>
    <p:sldId id="528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9A13"/>
    <a:srgbClr val="6EC929"/>
    <a:srgbClr val="002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86355" autoAdjust="0"/>
  </p:normalViewPr>
  <p:slideViewPr>
    <p:cSldViewPr>
      <p:cViewPr varScale="1">
        <p:scale>
          <a:sx n="59" d="100"/>
          <a:sy n="59" d="100"/>
        </p:scale>
        <p:origin x="8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6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DC549-3688-42A5-B996-79DEB3D7D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4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4F116E7-5C7C-4A7D-AB4E-84C3367A801B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noFill/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EA8BBEF-730E-4E96-BED3-49699035E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4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73787"/>
            <a:ext cx="2743200" cy="365125"/>
          </a:xfrm>
        </p:spPr>
        <p:txBody>
          <a:bodyPr/>
          <a:lstStyle/>
          <a:p>
            <a:fld id="{C537D3C8-D7B6-4367-AF5A-3155F32D6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AC74-E012-4738-A369-1FED9C486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0890-5641-463A-B086-2C5185E12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9649-2F81-4552-B294-3AA6F82EE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6C9A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465E-D2A3-4D68-80EF-E0DB6F98B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7FC4-ABBF-412C-AD4E-7FAFF9A19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4F1-C35D-43FC-B175-1DA1A3689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49D-4C92-4559-B595-0DD035C05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4AD1-C71E-4A9E-924C-BD682FF07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6E2-FBAF-4EDD-BA6A-AD8A88112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697-E5AD-4132-B0B7-8EA2F2CB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E182-F8DF-4EC5-A066-79D5B3CE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XPX onl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248400"/>
            <a:ext cx="1371600" cy="4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C9A1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438401"/>
            <a:ext cx="7772400" cy="1904999"/>
          </a:xfrm>
        </p:spPr>
        <p:txBody>
          <a:bodyPr anchor="ctr"/>
          <a:lstStyle/>
          <a:p>
            <a:r>
              <a:rPr lang="en-US" sz="4400" dirty="0"/>
              <a:t>Leadership Collaborative</a:t>
            </a:r>
            <a:br>
              <a:rPr lang="en-US" sz="4400" dirty="0"/>
            </a:br>
            <a:r>
              <a:rPr lang="en-US" sz="4400" dirty="0"/>
              <a:t>Communications Web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2700" y="4724400"/>
            <a:ext cx="7086600" cy="1752600"/>
          </a:xfrm>
        </p:spPr>
        <p:txBody>
          <a:bodyPr/>
          <a:lstStyle/>
          <a:p>
            <a:r>
              <a:rPr lang="en-US" sz="3200" dirty="0"/>
              <a:t>June 15, 2018</a:t>
            </a:r>
          </a:p>
        </p:txBody>
      </p:sp>
      <p:pic>
        <p:nvPicPr>
          <p:cNvPr id="2052" name="Picture 4" descr="XPX 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25971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8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Platform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25" t="14428" r="5000" b="5534"/>
          <a:stretch/>
        </p:blipFill>
        <p:spPr>
          <a:xfrm>
            <a:off x="304799" y="7494"/>
            <a:ext cx="11754197" cy="60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6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1438-B68A-4E0F-9820-AA1B6380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54E1-7FA5-44AF-A788-C1860CB7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– on Wild Apricot platform implemented 9/2015</a:t>
            </a:r>
          </a:p>
          <a:p>
            <a:pPr lvl="1"/>
            <a:r>
              <a:rPr lang="en-US" dirty="0"/>
              <a:t>Chapter mini-sites</a:t>
            </a:r>
          </a:p>
          <a:p>
            <a:pPr lvl="1"/>
            <a:r>
              <a:rPr lang="en-US" dirty="0"/>
              <a:t>Owners’ Academy posts and videos </a:t>
            </a:r>
          </a:p>
          <a:p>
            <a:pPr lvl="1"/>
            <a:r>
              <a:rPr lang="en-US" dirty="0"/>
              <a:t>Monthly newsletter to 7,000 advisors</a:t>
            </a:r>
          </a:p>
          <a:p>
            <a:r>
              <a:rPr lang="en-US" dirty="0"/>
              <a:t>Meetings</a:t>
            </a:r>
          </a:p>
          <a:p>
            <a:pPr lvl="1"/>
            <a:r>
              <a:rPr lang="en-US" dirty="0"/>
              <a:t>Email invitations</a:t>
            </a:r>
          </a:p>
          <a:p>
            <a:pPr lvl="1"/>
            <a:r>
              <a:rPr lang="en-US" dirty="0"/>
              <a:t>At meetings: introductions, programming</a:t>
            </a:r>
          </a:p>
          <a:p>
            <a:r>
              <a:rPr lang="en-US" dirty="0"/>
              <a:t>LinkedIn Group</a:t>
            </a:r>
          </a:p>
          <a:p>
            <a:pPr lvl="1"/>
            <a:r>
              <a:rPr lang="en-US" dirty="0"/>
              <a:t>757 members</a:t>
            </a:r>
          </a:p>
        </p:txBody>
      </p:sp>
    </p:spTree>
    <p:extLst>
      <p:ext uri="{BB962C8B-B14F-4D97-AF65-F5344CB8AC3E}">
        <p14:creationId xmlns:p14="http://schemas.microsoft.com/office/powerpoint/2010/main" val="237328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0" t="21097" r="3125" b="24432"/>
          <a:stretch/>
        </p:blipFill>
        <p:spPr>
          <a:xfrm>
            <a:off x="381000" y="609600"/>
            <a:ext cx="1166793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26970" r="60648" b="38649"/>
          <a:stretch>
            <a:fillRect/>
          </a:stretch>
        </p:blipFill>
        <p:spPr bwMode="auto">
          <a:xfrm>
            <a:off x="4865107" y="129959"/>
            <a:ext cx="4241931" cy="21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26970" r="60417" b="38239"/>
          <a:stretch>
            <a:fillRect/>
          </a:stretch>
        </p:blipFill>
        <p:spPr bwMode="auto">
          <a:xfrm>
            <a:off x="128586" y="129959"/>
            <a:ext cx="4329113" cy="22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7235" r="60312" b="38303"/>
          <a:stretch>
            <a:fillRect/>
          </a:stretch>
        </p:blipFill>
        <p:spPr bwMode="auto">
          <a:xfrm>
            <a:off x="110505" y="2436490"/>
            <a:ext cx="4347194" cy="22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27049" r="60521" b="38487"/>
          <a:stretch>
            <a:fillRect/>
          </a:stretch>
        </p:blipFill>
        <p:spPr bwMode="auto">
          <a:xfrm>
            <a:off x="4754224" y="2436490"/>
            <a:ext cx="4334681" cy="22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6309" r="70103" b="37982"/>
          <a:stretch>
            <a:fillRect/>
          </a:stretch>
        </p:blipFill>
        <p:spPr bwMode="auto">
          <a:xfrm>
            <a:off x="9321006" y="2533009"/>
            <a:ext cx="2846387" cy="20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6680" r="59375" b="46455"/>
          <a:stretch>
            <a:fillRect/>
          </a:stretch>
        </p:blipFill>
        <p:spPr bwMode="auto">
          <a:xfrm>
            <a:off x="4935538" y="4873034"/>
            <a:ext cx="4665662" cy="18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6865" r="59895" b="37933"/>
          <a:stretch>
            <a:fillRect/>
          </a:stretch>
        </p:blipFill>
        <p:spPr bwMode="auto">
          <a:xfrm>
            <a:off x="163136" y="4721920"/>
            <a:ext cx="4241931" cy="21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19800" y="4873034"/>
            <a:ext cx="279082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Tri-State combined-Fairfield, Hartford, NY, NJ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2875" y="-36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07189" y="374859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C9A13"/>
                </a:solidFill>
              </a:rPr>
              <a:t>This is from the Metrics Pivot Table in the Leadership Collaborative Finance and Metrics page</a:t>
            </a:r>
          </a:p>
        </p:txBody>
      </p:sp>
    </p:spTree>
    <p:extLst>
      <p:ext uri="{BB962C8B-B14F-4D97-AF65-F5344CB8AC3E}">
        <p14:creationId xmlns:p14="http://schemas.microsoft.com/office/powerpoint/2010/main" val="286968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goals for the website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needs of members</a:t>
            </a:r>
          </a:p>
          <a:p>
            <a:pPr marL="457200" lvl="1" indent="0">
              <a:buNone/>
            </a:pPr>
            <a:r>
              <a:rPr lang="en-US" dirty="0"/>
              <a:t>Transactions, See and Be Seen, Resources</a:t>
            </a:r>
          </a:p>
          <a:p>
            <a:r>
              <a:rPr lang="en-US" dirty="0"/>
              <a:t>Help attract new members</a:t>
            </a:r>
          </a:p>
          <a:p>
            <a:pPr marL="457200" lvl="1" indent="0">
              <a:buNone/>
            </a:pPr>
            <a:r>
              <a:rPr lang="en-US" dirty="0"/>
              <a:t>Learn about the organization, Understand the value</a:t>
            </a:r>
          </a:p>
          <a:p>
            <a:r>
              <a:rPr lang="en-US" dirty="0"/>
              <a:t>(Secondary: Help attract new Chapters)</a:t>
            </a:r>
          </a:p>
        </p:txBody>
      </p:sp>
    </p:spTree>
    <p:extLst>
      <p:ext uri="{BB962C8B-B14F-4D97-AF65-F5344CB8AC3E}">
        <p14:creationId xmlns:p14="http://schemas.microsoft.com/office/powerpoint/2010/main" val="55364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Tactical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Underway:</a:t>
            </a:r>
          </a:p>
          <a:p>
            <a:r>
              <a:rPr lang="en-US" sz="3200" dirty="0"/>
              <a:t>Improving page SEO</a:t>
            </a:r>
          </a:p>
          <a:p>
            <a:r>
              <a:rPr lang="en-US" sz="3200" dirty="0"/>
              <a:t>Building product review section</a:t>
            </a:r>
          </a:p>
          <a:p>
            <a:r>
              <a:rPr lang="en-US" sz="3200" dirty="0"/>
              <a:t>Add advisor principles, member criteria to website</a:t>
            </a:r>
          </a:p>
          <a:p>
            <a:pPr marL="0" indent="0">
              <a:buNone/>
            </a:pPr>
            <a:r>
              <a:rPr lang="en-US" sz="3200" dirty="0"/>
              <a:t>Next:</a:t>
            </a:r>
          </a:p>
          <a:p>
            <a:r>
              <a:rPr lang="en-US" sz="3200" dirty="0"/>
              <a:t>Add tagline to logo</a:t>
            </a:r>
          </a:p>
          <a:p>
            <a:r>
              <a:rPr lang="en-US" sz="3200" dirty="0"/>
              <a:t>Freshen look and content </a:t>
            </a:r>
          </a:p>
          <a:p>
            <a:r>
              <a:rPr lang="en-US" sz="3200" dirty="0"/>
              <a:t>Revisit benefits on Chapter home pages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Add Growth, Transfer, Legacy or Growth, Exit, Legacy</a:t>
            </a:r>
          </a:p>
          <a:p>
            <a:pPr marL="0" indent="0" algn="ctr">
              <a:buNone/>
            </a:pPr>
            <a:r>
              <a:rPr lang="en-US" dirty="0"/>
              <a:t>(instead of Exit Planning Exchange)?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52715"/>
            <a:ext cx="4111760" cy="1075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3733333" cy="106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6" y="3200400"/>
            <a:ext cx="4061114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75" t="13315" r="3750" b="7757"/>
          <a:stretch/>
        </p:blipFill>
        <p:spPr>
          <a:xfrm>
            <a:off x="549499" y="228600"/>
            <a:ext cx="113377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825624"/>
            <a:ext cx="9601200" cy="4651375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Core messaging</a:t>
            </a:r>
          </a:p>
          <a:p>
            <a:r>
              <a:rPr lang="en-US" dirty="0"/>
              <a:t>Our platform</a:t>
            </a:r>
          </a:p>
          <a:p>
            <a:r>
              <a:rPr lang="en-US" dirty="0"/>
              <a:t>Website refresh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49" t="14427" r="16251" b="7757"/>
          <a:stretch/>
        </p:blipFill>
        <p:spPr>
          <a:xfrm>
            <a:off x="533400" y="152399"/>
            <a:ext cx="9753600" cy="65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16140" r="13636" b="8402"/>
          <a:stretch/>
        </p:blipFill>
        <p:spPr>
          <a:xfrm>
            <a:off x="1143000" y="152400"/>
            <a:ext cx="7924800" cy="65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25" t="14427" r="16875" b="11092"/>
          <a:stretch/>
        </p:blipFill>
        <p:spPr>
          <a:xfrm>
            <a:off x="533400" y="228600"/>
            <a:ext cx="9753600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9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17578"/>
              </p:ext>
            </p:extLst>
          </p:nvPr>
        </p:nvGraphicFramePr>
        <p:xfrm>
          <a:off x="152400" y="457200"/>
          <a:ext cx="11887200" cy="987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WHAT MAKES US SPECIAL?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A1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HOW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IS THIS DIFFERENT FROM OTHER ORGS?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dirty="0"/>
                        <a:t>Multiple</a:t>
                      </a:r>
                      <a:r>
                        <a:rPr lang="en-US" u="sng" baseline="0" dirty="0"/>
                        <a:t> people </a:t>
                      </a:r>
                      <a:r>
                        <a:rPr lang="en-US" baseline="0" dirty="0"/>
                        <a:t>in room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Expertise in transfer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Don’t find this expertise in other org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 members are the attraction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Multiple peers, promotes humility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Opportunities for multiple referrals in each category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Broad range complementary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Collaboration and connection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baseline="0" dirty="0"/>
                        <a:t>Purpose driven</a:t>
                      </a:r>
                      <a:r>
                        <a:rPr lang="en-US" baseline="0" dirty="0"/>
                        <a:t>, focused, practicing middle market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baseline="0" dirty="0"/>
                        <a:t>Collaboration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Attract relationship-driven advisors, long-term relationships and referrals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Applications lead to higher quality, curated network, deeper knowledge of who you’re engaging with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Tight mission, clarity of purpose enabling cross-referrals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baseline="0" dirty="0"/>
                        <a:t>Learning</a:t>
                      </a:r>
                      <a:r>
                        <a:rPr lang="en-US" baseline="0" dirty="0"/>
                        <a:t>: full cycle of business, lower-mid market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Collaboration has to be real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I’ve got the guy/gal to solve the problem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u="sng" baseline="0" dirty="0"/>
                        <a:t>Case studies </a:t>
                      </a:r>
                      <a:r>
                        <a:rPr lang="en-US" baseline="0" dirty="0"/>
                        <a:t>unique in professional </a:t>
                      </a:r>
                      <a:endParaRPr lang="en-U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Strategize how to help owners with the skills from other advisor, get new perspectives into groups of advisor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Leading to new business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Library of resources, content, cases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u="sng" baseline="0" dirty="0"/>
                        <a:t>Quality versus quantity</a:t>
                      </a:r>
                      <a:r>
                        <a:rPr lang="en-US" baseline="0" dirty="0"/>
                        <a:t>, only bring those who can add to the discussions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Interactive programming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AM&amp;AA and EPI are selling and are very focused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BNI, networking: not focused, no learning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ACG, TMA, …. All transaction oriented. </a:t>
                      </a:r>
                      <a:r>
                        <a:rPr lang="en-US" u="sng" baseline="0" dirty="0"/>
                        <a:t>We’re about the success of the company—longer term 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To clients: did you know that I am part of a valuable network. How to make it easy for members to share this idea.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1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revisited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37811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Focus (only</a:t>
                      </a:r>
                      <a:r>
                        <a:rPr lang="en-US" baseline="0" dirty="0"/>
                        <a:t> advisors to lower mid mkt private owners)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 your time for maximum benefit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Purpose/Principles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 lives of owners, employees, local</a:t>
                      </a:r>
                      <a:r>
                        <a:rPr lang="en-US" baseline="0" dirty="0"/>
                        <a:t> economies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Learning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Become</a:t>
                      </a:r>
                      <a:r>
                        <a:rPr lang="en-US" baseline="0" dirty="0"/>
                        <a:t> a better advisor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Relationships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 the best advisors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Visibility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Become known</a:t>
                      </a:r>
                      <a:r>
                        <a:rPr lang="en-US" baseline="0" dirty="0"/>
                        <a:t> for your expertise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Collaboration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</a:t>
                      </a:r>
                      <a:r>
                        <a:rPr lang="en-US" baseline="0" dirty="0"/>
                        <a:t> overall outcomes for your clients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 …Others?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692327-10C9-437D-82CC-F9C3F2E4E373}"/>
              </a:ext>
            </a:extLst>
          </p:cNvPr>
          <p:cNvSpPr txBox="1"/>
          <p:nvPr/>
        </p:nvSpPr>
        <p:spPr>
          <a:xfrm>
            <a:off x="838200" y="5163185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Show, not tell</a:t>
            </a:r>
          </a:p>
          <a:p>
            <a:r>
              <a:rPr lang="en-US" dirty="0"/>
              <a:t>Learning, Community/Networking, Visibility,  (elsewhere) Principles</a:t>
            </a:r>
          </a:p>
          <a:p>
            <a:r>
              <a:rPr lang="en-US" dirty="0"/>
              <a:t>Link to events, member directory, owners academy, Click reference</a:t>
            </a:r>
          </a:p>
        </p:txBody>
      </p:sp>
    </p:spTree>
    <p:extLst>
      <p:ext uri="{BB962C8B-B14F-4D97-AF65-F5344CB8AC3E}">
        <p14:creationId xmlns:p14="http://schemas.microsoft.com/office/powerpoint/2010/main" val="3987953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page – Global shares content from monthly webinars, re-post member posts from OA – ask members to follow?</a:t>
            </a:r>
          </a:p>
          <a:p>
            <a:r>
              <a:rPr lang="en-US" dirty="0"/>
              <a:t>Group – Global to try to start conversations, solicit stories using principles</a:t>
            </a:r>
          </a:p>
          <a:p>
            <a:r>
              <a:rPr lang="en-US" dirty="0"/>
              <a:t>Leaders – Welcome to post XPX positions in Experience</a:t>
            </a:r>
          </a:p>
          <a:p>
            <a:r>
              <a:rPr lang="en-US" dirty="0"/>
              <a:t>Members – Encourage sharing local events and content from profile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Adding #</a:t>
            </a:r>
            <a:r>
              <a:rPr lang="en-US" dirty="0" err="1">
                <a:sym typeface="Wingdings" panose="05000000000000000000" pitchFamily="2" charset="2"/>
              </a:rPr>
              <a:t>exitplanning</a:t>
            </a:r>
            <a:r>
              <a:rPr lang="en-US" dirty="0">
                <a:sym typeface="Wingdings" panose="05000000000000000000" pitchFamily="2" charset="2"/>
              </a:rPr>
              <a:t> where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Global to circulate:</a:t>
            </a:r>
          </a:p>
          <a:p>
            <a:r>
              <a:rPr lang="en-US" dirty="0"/>
              <a:t>Mockup of new logo</a:t>
            </a:r>
          </a:p>
          <a:p>
            <a:r>
              <a:rPr lang="en-US" dirty="0"/>
              <a:t>Mockup of visual tweaks</a:t>
            </a:r>
          </a:p>
          <a:p>
            <a:r>
              <a:rPr lang="en-US" dirty="0"/>
              <a:t>Draft of benefits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What else do you need and/or want to see?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Ashley – good resources, a little busy, two nav bars, return to XPX home, more white space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Abby – first time guest free (Angie tracks manually)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8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0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Laura </a:t>
            </a:r>
            <a:r>
              <a:rPr lang="en-US" dirty="0" err="1"/>
              <a:t>Yunger</a:t>
            </a:r>
            <a:r>
              <a:rPr lang="en-US" dirty="0"/>
              <a:t> – Chicago Communications Co-Chair</a:t>
            </a:r>
          </a:p>
          <a:p>
            <a:pPr marL="0" indent="0">
              <a:buNone/>
            </a:pPr>
            <a:r>
              <a:rPr lang="en-US" dirty="0"/>
              <a:t>Abby </a:t>
            </a:r>
            <a:r>
              <a:rPr lang="en-US" dirty="0" err="1"/>
              <a:t>Bensimhon</a:t>
            </a:r>
            <a:r>
              <a:rPr lang="en-US" dirty="0"/>
              <a:t> – DC Metro Membership Chair, President Elect</a:t>
            </a:r>
          </a:p>
          <a:p>
            <a:pPr marL="0" indent="0">
              <a:buNone/>
            </a:pPr>
            <a:r>
              <a:rPr lang="en-US" dirty="0"/>
              <a:t>Jenn Baldwin – Global Design Firm</a:t>
            </a:r>
          </a:p>
          <a:p>
            <a:pPr marL="0" indent="0">
              <a:buNone/>
            </a:pPr>
            <a:r>
              <a:rPr lang="en-US" dirty="0"/>
              <a:t>Mary Adams – Global Executive Director</a:t>
            </a:r>
          </a:p>
          <a:p>
            <a:pPr marL="0" indent="0">
              <a:buNone/>
            </a:pPr>
            <a:r>
              <a:rPr lang="en-US" dirty="0"/>
              <a:t>Angie Ellis – Global Chapter Administrator</a:t>
            </a:r>
          </a:p>
          <a:p>
            <a:pPr marL="0" indent="0">
              <a:buNone/>
            </a:pPr>
            <a:r>
              <a:rPr lang="en-US" dirty="0"/>
              <a:t>Shelley Lombardo – Maryland Immediate Past President</a:t>
            </a:r>
          </a:p>
          <a:p>
            <a:pPr marL="0" indent="0">
              <a:buNone/>
            </a:pPr>
            <a:r>
              <a:rPr lang="en-US" dirty="0"/>
              <a:t>Dina </a:t>
            </a:r>
            <a:r>
              <a:rPr lang="en-US" dirty="0" err="1"/>
              <a:t>Wasmer</a:t>
            </a:r>
            <a:r>
              <a:rPr lang="en-US" dirty="0"/>
              <a:t> – Maryland Communications</a:t>
            </a:r>
          </a:p>
          <a:p>
            <a:pPr marL="0" indent="0">
              <a:buNone/>
            </a:pPr>
            <a:r>
              <a:rPr lang="en-US" dirty="0"/>
              <a:t>Ashley Agnew – New England Marketing</a:t>
            </a:r>
          </a:p>
          <a:p>
            <a:pPr marL="0" indent="0">
              <a:buNone/>
            </a:pPr>
            <a:r>
              <a:rPr lang="en-US" dirty="0"/>
              <a:t>Steve Economou – Philadelphia President &amp; Program Committee Chair</a:t>
            </a:r>
          </a:p>
          <a:p>
            <a:pPr marL="0" indent="0">
              <a:buNone/>
            </a:pPr>
            <a:r>
              <a:rPr lang="en-US" dirty="0"/>
              <a:t>Hector	 </a:t>
            </a:r>
            <a:r>
              <a:rPr lang="en-US" dirty="0" err="1"/>
              <a:t>Frietze</a:t>
            </a:r>
            <a:r>
              <a:rPr lang="en-US" dirty="0"/>
              <a:t> – San Antonio Treasurer, Chair- Sponsorship and Marketing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messaging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Update from our last meeting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Last time, I shared that there were many conversations about moving away from emphasis on exit planning</a:t>
            </a:r>
          </a:p>
          <a:p>
            <a:r>
              <a:rPr lang="en-US" sz="3200" dirty="0"/>
              <a:t>We held the annual meeting of XPX Presidents in April</a:t>
            </a:r>
          </a:p>
          <a:p>
            <a:r>
              <a:rPr lang="en-US" sz="3200" dirty="0"/>
              <a:t>After long conversations, we affirmed our niche and agreed to stick to the exit planning branding</a:t>
            </a:r>
          </a:p>
          <a:p>
            <a:r>
              <a:rPr lang="en-US" sz="3200" dirty="0"/>
              <a:t>BUT, we did agree to add a tagline to emphasize: “Growth, Transfer, Legacy.”</a:t>
            </a:r>
          </a:p>
          <a:p>
            <a:r>
              <a:rPr lang="en-US" sz="3200" dirty="0"/>
              <a:t>And we did agree that it would be good to do a website refresh</a:t>
            </a:r>
          </a:p>
        </p:txBody>
      </p:sp>
    </p:spTree>
    <p:extLst>
      <p:ext uri="{BB962C8B-B14F-4D97-AF65-F5344CB8AC3E}">
        <p14:creationId xmlns:p14="http://schemas.microsoft.com/office/powerpoint/2010/main" val="296659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F38A11-5DA3-4C85-9344-27F7919B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affirmed our original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247FD-A65F-4549-A686-9EEDC7BA3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Vision </a:t>
            </a:r>
          </a:p>
          <a:p>
            <a:pPr marL="457200" lvl="1" indent="0">
              <a:buNone/>
            </a:pPr>
            <a:r>
              <a:rPr lang="en-US" dirty="0"/>
              <a:t>Every business owner achieves a well-prepared and successful exit</a:t>
            </a:r>
          </a:p>
          <a:p>
            <a:pPr marL="0" indent="0">
              <a:buNone/>
            </a:pPr>
            <a:r>
              <a:rPr lang="en-US" dirty="0"/>
              <a:t>Our Mission </a:t>
            </a:r>
          </a:p>
          <a:p>
            <a:pPr lvl="1"/>
            <a:r>
              <a:rPr lang="en-US" dirty="0"/>
              <a:t>Make it easier for business owners to find and work with qualified professionals with deep exit planning expertise</a:t>
            </a:r>
          </a:p>
          <a:p>
            <a:pPr lvl="1"/>
            <a:r>
              <a:rPr lang="en-US" dirty="0"/>
              <a:t>Support the growth of the emerging exit planning field</a:t>
            </a:r>
          </a:p>
          <a:p>
            <a:pPr lvl="1"/>
            <a:r>
              <a:rPr lang="en-US" dirty="0"/>
              <a:t>Enable members to share their intellectual capital with other members </a:t>
            </a:r>
          </a:p>
          <a:p>
            <a:pPr lvl="1"/>
            <a:r>
              <a:rPr lang="en-US" dirty="0"/>
              <a:t>Support the development of the tools, processes, and educational programs required for this emerging discipline</a:t>
            </a:r>
          </a:p>
          <a:p>
            <a:pPr marL="0" indent="0">
              <a:buNone/>
            </a:pPr>
            <a:r>
              <a:rPr lang="en-US" dirty="0"/>
              <a:t>+ Principles (Values)….</a:t>
            </a:r>
          </a:p>
        </p:txBody>
      </p:sp>
    </p:spTree>
    <p:extLst>
      <p:ext uri="{BB962C8B-B14F-4D97-AF65-F5344CB8AC3E}">
        <p14:creationId xmlns:p14="http://schemas.microsoft.com/office/powerpoint/2010/main" val="39984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E7D9E9-DC7E-487B-B33C-8FB7DDC9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0"/>
            <a:ext cx="3369364" cy="2245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2563"/>
            <a:ext cx="10515600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Adapted per discussion: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collaboratively</a:t>
            </a:r>
          </a:p>
          <a:p>
            <a:pPr marL="457200" lvl="1" indent="0">
              <a:buNone/>
            </a:pPr>
            <a:r>
              <a:rPr lang="en-US" dirty="0"/>
              <a:t> Know where to find and how to work with other trusted advisors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the client first</a:t>
            </a:r>
          </a:p>
          <a:p>
            <a:pPr marL="457200" lvl="1" indent="0">
              <a:buNone/>
            </a:pPr>
            <a:r>
              <a:rPr lang="en-US" dirty="0"/>
              <a:t> Avoid conflicts of interest, ensure confidentiality and be transparent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Think long-term</a:t>
            </a:r>
          </a:p>
          <a:p>
            <a:pPr marL="457200" lvl="1" indent="0">
              <a:buNone/>
            </a:pPr>
            <a:r>
              <a:rPr lang="en-US" dirty="0"/>
              <a:t> Help clients understand and navigate the road to long term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the human angle</a:t>
            </a:r>
          </a:p>
          <a:p>
            <a:pPr marL="457200" lvl="1" indent="0">
              <a:buNone/>
            </a:pPr>
            <a:r>
              <a:rPr lang="en-US" dirty="0"/>
              <a:t> Be aware of the complex relationship between the people and the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Always be learning</a:t>
            </a:r>
          </a:p>
          <a:p>
            <a:pPr marL="457200" lvl="1" indent="0">
              <a:buNone/>
            </a:pPr>
            <a:r>
              <a:rPr lang="en-US" dirty="0"/>
              <a:t> Advisors who are continuous learning help their clients keep up with rapid change</a:t>
            </a:r>
          </a:p>
        </p:txBody>
      </p:sp>
    </p:spTree>
    <p:extLst>
      <p:ext uri="{BB962C8B-B14F-4D97-AF65-F5344CB8AC3E}">
        <p14:creationId xmlns:p14="http://schemas.microsoft.com/office/powerpoint/2010/main" val="41256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53200" cy="1539875"/>
          </a:xfrm>
        </p:spPr>
        <p:txBody>
          <a:bodyPr>
            <a:normAutofit/>
          </a:bodyPr>
          <a:lstStyle/>
          <a:p>
            <a:r>
              <a:rPr lang="en-US" dirty="0"/>
              <a:t>Member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810"/>
            <a:ext cx="7086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Expertise in one of our 12 professions</a:t>
            </a:r>
          </a:p>
          <a:p>
            <a:r>
              <a:rPr lang="en-US" dirty="0"/>
              <a:t>Works directly with owner and/or senior managers of lower middle market companies ($5 – 100 million in revenues)</a:t>
            </a:r>
          </a:p>
          <a:p>
            <a:r>
              <a:rPr lang="en-US" dirty="0"/>
              <a:t>Work is consistent with the XPX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094F-0771-4C18-8756-6DEFC7BA8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71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14488</TotalTime>
  <Words>960</Words>
  <Application>Microsoft Office PowerPoint</Application>
  <PresentationFormat>Widescreen</PresentationFormat>
  <Paragraphs>168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Default Design</vt:lpstr>
      <vt:lpstr>Leadership Collaborative Communications Web Meeting</vt:lpstr>
      <vt:lpstr>Agenda </vt:lpstr>
      <vt:lpstr>Introductions</vt:lpstr>
      <vt:lpstr>Attendees </vt:lpstr>
      <vt:lpstr>Core messaging</vt:lpstr>
      <vt:lpstr>Update from our last meeting</vt:lpstr>
      <vt:lpstr>We affirmed our original vision</vt:lpstr>
      <vt:lpstr>Principles/Values</vt:lpstr>
      <vt:lpstr>Member criteria</vt:lpstr>
      <vt:lpstr>Our Platform</vt:lpstr>
      <vt:lpstr>PowerPoint Presentation</vt:lpstr>
      <vt:lpstr>Our platform</vt:lpstr>
      <vt:lpstr>PowerPoint Presentation</vt:lpstr>
      <vt:lpstr>PowerPoint Presentation</vt:lpstr>
      <vt:lpstr>Website Update</vt:lpstr>
      <vt:lpstr>Strategic goals for the website</vt:lpstr>
      <vt:lpstr>Tactical steps</vt:lpstr>
      <vt:lpstr>Tagline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revisited</vt:lpstr>
      <vt:lpstr>LinkedIn</vt:lpstr>
      <vt:lpstr>Next Steps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</dc:title>
  <dc:creator>Oleksak Family</dc:creator>
  <cp:lastModifiedBy>Mary Adams</cp:lastModifiedBy>
  <cp:revision>343</cp:revision>
  <cp:lastPrinted>2017-07-27T18:47:49Z</cp:lastPrinted>
  <dcterms:created xsi:type="dcterms:W3CDTF">2013-04-22T19:39:44Z</dcterms:created>
  <dcterms:modified xsi:type="dcterms:W3CDTF">2018-06-15T20:02:26Z</dcterms:modified>
</cp:coreProperties>
</file>