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483" r:id="rId2"/>
    <p:sldId id="547" r:id="rId3"/>
    <p:sldId id="535" r:id="rId4"/>
    <p:sldId id="536" r:id="rId5"/>
    <p:sldId id="537" r:id="rId6"/>
    <p:sldId id="538" r:id="rId7"/>
    <p:sldId id="540" r:id="rId8"/>
    <p:sldId id="541" r:id="rId9"/>
    <p:sldId id="550" r:id="rId10"/>
    <p:sldId id="533" r:id="rId11"/>
    <p:sldId id="549" r:id="rId12"/>
    <p:sldId id="548" r:id="rId13"/>
    <p:sldId id="551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9A13"/>
    <a:srgbClr val="6EC929"/>
    <a:srgbClr val="002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86355" autoAdjust="0"/>
  </p:normalViewPr>
  <p:slideViewPr>
    <p:cSldViewPr>
      <p:cViewPr>
        <p:scale>
          <a:sx n="58" d="100"/>
          <a:sy n="58" d="100"/>
        </p:scale>
        <p:origin x="85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6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DC549-3688-42A5-B996-79DEB3D7D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4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74F116E7-5C7C-4A7D-AB4E-84C3367A801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noFill/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DEA8BBEF-730E-4E96-BED3-49699035E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47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3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73787"/>
            <a:ext cx="2743200" cy="365125"/>
          </a:xfrm>
        </p:spPr>
        <p:txBody>
          <a:bodyPr/>
          <a:lstStyle/>
          <a:p>
            <a:fld id="{C537D3C8-D7B6-4367-AF5A-3155F32D6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AC74-E012-4738-A369-1FED9C486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30890-5641-463A-B086-2C5185E12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9649-2F81-4552-B294-3AA6F82EE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6C9A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465E-D2A3-4D68-80EF-E0DB6F98B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7FC4-ABBF-412C-AD4E-7FAFF9A19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74F1-C35D-43FC-B175-1DA1A3689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D49D-4C92-4559-B595-0DD035C05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8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4AD1-C71E-4A9E-924C-BD682FF07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4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F6E2-FBAF-4EDD-BA6A-AD8A88112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7697-E5AD-4132-B0B7-8EA2F2CB0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E182-F8DF-4EC5-A066-79D5B3CECA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XPX onl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248400"/>
            <a:ext cx="1371600" cy="4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C9A1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itplanningexchange.com/advisor-principl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itplanningexchange.com/lc/xpx-messagin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xitplanningexchange.com/lc/communicati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itplanningexchange.com/lc/financ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438401"/>
            <a:ext cx="7772400" cy="1904999"/>
          </a:xfrm>
        </p:spPr>
        <p:txBody>
          <a:bodyPr anchor="ctr"/>
          <a:lstStyle/>
          <a:p>
            <a:r>
              <a:rPr lang="en-US" sz="4400" dirty="0"/>
              <a:t>Leadership Collaborative</a:t>
            </a:r>
            <a:br>
              <a:rPr lang="en-US" sz="4400" dirty="0"/>
            </a:br>
            <a:r>
              <a:rPr lang="en-US" sz="4400" dirty="0"/>
              <a:t>Communications Web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2700" y="4724400"/>
            <a:ext cx="7086600" cy="1752600"/>
          </a:xfrm>
        </p:spPr>
        <p:txBody>
          <a:bodyPr/>
          <a:lstStyle/>
          <a:p>
            <a:r>
              <a:rPr lang="en-US" sz="3200" dirty="0"/>
              <a:t>November 9, 2018</a:t>
            </a:r>
          </a:p>
        </p:txBody>
      </p:sp>
      <p:pic>
        <p:nvPicPr>
          <p:cNvPr id="2052" name="Picture 4" descr="XPX 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259715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8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1438-B68A-4E0F-9820-AA1B6380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54E1-7FA5-44AF-A788-C1860CB7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Website – on Wild Apricot platform implemented 9/2015</a:t>
            </a:r>
          </a:p>
          <a:p>
            <a:pPr lvl="1"/>
            <a:r>
              <a:rPr lang="en-US" dirty="0"/>
              <a:t>Chapter mini-sites</a:t>
            </a:r>
          </a:p>
          <a:p>
            <a:pPr lvl="1"/>
            <a:r>
              <a:rPr lang="en-US" dirty="0"/>
              <a:t>Owners’ Academy posts and videos </a:t>
            </a:r>
          </a:p>
          <a:p>
            <a:pPr lvl="1"/>
            <a:r>
              <a:rPr lang="en-US" dirty="0"/>
              <a:t>Monthly newsletter to 7,000 advisors</a:t>
            </a:r>
          </a:p>
          <a:p>
            <a:r>
              <a:rPr lang="en-US" dirty="0"/>
              <a:t>Meetings</a:t>
            </a:r>
          </a:p>
          <a:p>
            <a:pPr lvl="1"/>
            <a:r>
              <a:rPr lang="en-US" dirty="0"/>
              <a:t>Email invitations</a:t>
            </a:r>
          </a:p>
          <a:p>
            <a:pPr lvl="1"/>
            <a:r>
              <a:rPr lang="en-US" dirty="0"/>
              <a:t>At meetings: introductions, programming</a:t>
            </a:r>
          </a:p>
          <a:p>
            <a:r>
              <a:rPr lang="en-US" dirty="0"/>
              <a:t>LinkedIn Group</a:t>
            </a:r>
          </a:p>
          <a:p>
            <a:pPr lvl="1"/>
            <a:r>
              <a:rPr lang="en-US" dirty="0"/>
              <a:t>Group 757 members</a:t>
            </a:r>
          </a:p>
          <a:p>
            <a:pPr lvl="1"/>
            <a:r>
              <a:rPr lang="en-US" dirty="0"/>
              <a:t>Company page 131 followers (new emphasis)</a:t>
            </a:r>
          </a:p>
          <a:p>
            <a:pPr lvl="1"/>
            <a:r>
              <a:rPr lang="en-US" dirty="0"/>
              <a:t>Showcases </a:t>
            </a:r>
          </a:p>
        </p:txBody>
      </p:sp>
    </p:spTree>
    <p:extLst>
      <p:ext uri="{BB962C8B-B14F-4D97-AF65-F5344CB8AC3E}">
        <p14:creationId xmlns:p14="http://schemas.microsoft.com/office/powerpoint/2010/main" val="401410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150D93-91B1-48E6-92C7-E3C42B78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14445" r="10625" b="5556"/>
          <a:stretch/>
        </p:blipFill>
        <p:spPr>
          <a:xfrm>
            <a:off x="762000" y="990600"/>
            <a:ext cx="10134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7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15E6-D609-4FEE-B555-F1A38EC9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E4FF0-DBF2-4E5C-B648-21F3CFF4C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45556" r="33750" b="6666"/>
          <a:stretch/>
        </p:blipFill>
        <p:spPr>
          <a:xfrm>
            <a:off x="304800" y="1315942"/>
            <a:ext cx="731520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D0955-E01E-452B-BD6B-A5D188821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5" t="43981" r="37500" b="30000"/>
          <a:stretch/>
        </p:blipFill>
        <p:spPr>
          <a:xfrm>
            <a:off x="1676400" y="4876800"/>
            <a:ext cx="6934200" cy="178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0B7FF-19AC-4BD0-A829-B131BAF82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76" t="24653" r="33125" b="6667"/>
          <a:stretch/>
        </p:blipFill>
        <p:spPr>
          <a:xfrm>
            <a:off x="7483783" y="7345"/>
            <a:ext cx="4784417" cy="41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A6F367-DB62-4AD4-8B98-F2765DFF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ups by Global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9CCDD-A651-4EA9-B8B3-566F9368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 list of hashtags in Leadership Collaborative</a:t>
            </a:r>
          </a:p>
          <a:p>
            <a:r>
              <a:rPr lang="en-US" dirty="0"/>
              <a:t>Run trial of Chicago Showcase page</a:t>
            </a:r>
          </a:p>
          <a:p>
            <a:r>
              <a:rPr lang="en-US" dirty="0"/>
              <a:t>Fix sharing buttons on all templates</a:t>
            </a:r>
          </a:p>
          <a:p>
            <a:pPr lvl="1"/>
            <a:r>
              <a:rPr lang="en-US" dirty="0"/>
              <a:t>Share on LinkedIn</a:t>
            </a:r>
          </a:p>
          <a:p>
            <a:pPr lvl="1"/>
            <a:r>
              <a:rPr lang="en-US" dirty="0"/>
              <a:t>Follow up on LinkedIn</a:t>
            </a:r>
          </a:p>
          <a:p>
            <a:r>
              <a:rPr lang="en-US" dirty="0"/>
              <a:t>Help videos</a:t>
            </a:r>
          </a:p>
          <a:p>
            <a:pPr lvl="1"/>
            <a:r>
              <a:rPr lang="en-US" dirty="0"/>
              <a:t>Add to calendar</a:t>
            </a:r>
          </a:p>
          <a:p>
            <a:pPr lvl="1"/>
            <a:r>
              <a:rPr lang="en-US" dirty="0"/>
              <a:t>How to share:</a:t>
            </a:r>
          </a:p>
          <a:p>
            <a:pPr lvl="2"/>
            <a:r>
              <a:rPr lang="en-US" dirty="0"/>
              <a:t>Like</a:t>
            </a:r>
          </a:p>
          <a:p>
            <a:pPr lvl="2"/>
            <a:r>
              <a:rPr lang="en-US" dirty="0"/>
              <a:t>Share to feed</a:t>
            </a:r>
          </a:p>
          <a:p>
            <a:pPr lvl="1"/>
            <a:r>
              <a:rPr lang="en-US" dirty="0"/>
              <a:t>Send message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9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825624"/>
            <a:ext cx="9601200" cy="4575175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Messaging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Discussion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8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2835"/>
            <a:ext cx="10515600" cy="1325563"/>
          </a:xfrm>
        </p:spPr>
        <p:txBody>
          <a:bodyPr/>
          <a:lstStyle/>
          <a:p>
            <a:r>
              <a:rPr lang="en-US" dirty="0"/>
              <a:t>Value proposition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02" t="38599" r="13571" b="21124"/>
          <a:stretch/>
        </p:blipFill>
        <p:spPr>
          <a:xfrm>
            <a:off x="4307788" y="-100013"/>
            <a:ext cx="7884212" cy="2386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000" t="18874" r="12500" b="15538"/>
          <a:stretch/>
        </p:blipFill>
        <p:spPr>
          <a:xfrm>
            <a:off x="2743200" y="2362200"/>
            <a:ext cx="9448800" cy="44958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11046" y="1925703"/>
            <a:ext cx="2438400" cy="2286000"/>
          </a:xfrm>
          <a:prstGeom prst="wedgeEllipseCallout">
            <a:avLst>
              <a:gd name="adj1" fmla="val 57856"/>
              <a:gd name="adj2" fmla="val 115615"/>
            </a:avLst>
          </a:prstGeom>
          <a:noFill/>
          <a:ln w="57150">
            <a:solidFill>
              <a:srgbClr val="6C9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C9A13"/>
                </a:solidFill>
              </a:rPr>
              <a:t>We all share the same target clients </a:t>
            </a:r>
          </a:p>
        </p:txBody>
      </p:sp>
      <p:sp>
        <p:nvSpPr>
          <p:cNvPr id="9" name="Oval 8"/>
          <p:cNvSpPr/>
          <p:nvPr/>
        </p:nvSpPr>
        <p:spPr>
          <a:xfrm>
            <a:off x="4038600" y="5791200"/>
            <a:ext cx="3693212" cy="457200"/>
          </a:xfrm>
          <a:prstGeom prst="ellipse">
            <a:avLst/>
          </a:prstGeom>
          <a:noFill/>
          <a:ln w="57150">
            <a:solidFill>
              <a:srgbClr val="6C9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Principles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50" t="19986" r="12500" b="7757"/>
          <a:stretch/>
        </p:blipFill>
        <p:spPr>
          <a:xfrm>
            <a:off x="1524000" y="1524000"/>
            <a:ext cx="8610600" cy="4587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3158" y="6324600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https://exitplanningexchange.com/advisor-principles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42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0515600" cy="1325563"/>
          </a:xfrm>
        </p:spPr>
        <p:txBody>
          <a:bodyPr/>
          <a:lstStyle/>
          <a:p>
            <a:r>
              <a:rPr lang="en-US" dirty="0"/>
              <a:t>Messaging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000" t="6645" r="30625" b="8869"/>
          <a:stretch/>
        </p:blipFill>
        <p:spPr>
          <a:xfrm>
            <a:off x="7315200" y="-1249"/>
            <a:ext cx="4800600" cy="579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250" t="13315" r="22500" b="7757"/>
          <a:stretch/>
        </p:blipFill>
        <p:spPr>
          <a:xfrm>
            <a:off x="228600" y="1371600"/>
            <a:ext cx="7086600" cy="541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26660" y="6176963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https://exitplanningexchange.com/lc/xpx-messaging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3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673"/>
            <a:ext cx="10515600" cy="1325563"/>
          </a:xfrm>
        </p:spPr>
        <p:txBody>
          <a:bodyPr/>
          <a:lstStyle/>
          <a:p>
            <a:r>
              <a:rPr lang="en-US" dirty="0"/>
              <a:t>Leadership Collaborative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2300" y="6248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https://exitplanningexchange.com/lc/communications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2D4FC3-553E-43D0-8D3D-7A205C0C3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18" t="14082" r="10598" b="8865"/>
          <a:stretch/>
        </p:blipFill>
        <p:spPr>
          <a:xfrm>
            <a:off x="1600199" y="1371600"/>
            <a:ext cx="8991601" cy="44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6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374" t="15539" r="11876" b="11092"/>
          <a:stretch/>
        </p:blipFill>
        <p:spPr>
          <a:xfrm>
            <a:off x="5486400" y="0"/>
            <a:ext cx="6734331" cy="352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31" y="152400"/>
            <a:ext cx="10515600" cy="1325563"/>
          </a:xfrm>
        </p:spPr>
        <p:txBody>
          <a:bodyPr/>
          <a:lstStyle/>
          <a:p>
            <a:r>
              <a:rPr lang="en-US" dirty="0"/>
              <a:t>Metrics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4093" b="8866"/>
          <a:stretch/>
        </p:blipFill>
        <p:spPr>
          <a:xfrm>
            <a:off x="914400" y="1219200"/>
            <a:ext cx="6019800" cy="5517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6600" y="4540405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https://exitplanningexchange.com/lc/finance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81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08DB-6EDB-4437-84F9-6863ED71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D6FF8-FE83-4F2D-B685-6D60EBDFE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47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14882</TotalTime>
  <Words>155</Words>
  <Application>Microsoft Office PowerPoint</Application>
  <PresentationFormat>Widescreen</PresentationFormat>
  <Paragraphs>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Default Design</vt:lpstr>
      <vt:lpstr>Leadership Collaborative Communications Web Meeting</vt:lpstr>
      <vt:lpstr>Agenda </vt:lpstr>
      <vt:lpstr>Messaging</vt:lpstr>
      <vt:lpstr>Value proposition</vt:lpstr>
      <vt:lpstr>Advisor Principles</vt:lpstr>
      <vt:lpstr>Messaging document</vt:lpstr>
      <vt:lpstr>Leadership Collaborative</vt:lpstr>
      <vt:lpstr>Metrics</vt:lpstr>
      <vt:lpstr>Media</vt:lpstr>
      <vt:lpstr>Our platform</vt:lpstr>
      <vt:lpstr>PowerPoint Presentation</vt:lpstr>
      <vt:lpstr>LinkedIn</vt:lpstr>
      <vt:lpstr>Follow ups by Global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</dc:title>
  <dc:creator>Oleksak Family</dc:creator>
  <cp:lastModifiedBy>Mary Adams</cp:lastModifiedBy>
  <cp:revision>350</cp:revision>
  <cp:lastPrinted>2017-07-27T18:47:49Z</cp:lastPrinted>
  <dcterms:created xsi:type="dcterms:W3CDTF">2013-04-22T19:39:44Z</dcterms:created>
  <dcterms:modified xsi:type="dcterms:W3CDTF">2018-11-09T22:09:38Z</dcterms:modified>
</cp:coreProperties>
</file>